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28"/>
  </p:notesMasterIdLst>
  <p:sldIdLst>
    <p:sldId id="259" r:id="rId3"/>
    <p:sldId id="257" r:id="rId4"/>
    <p:sldId id="258" r:id="rId5"/>
    <p:sldId id="262" r:id="rId6"/>
    <p:sldId id="263" r:id="rId7"/>
    <p:sldId id="300" r:id="rId8"/>
    <p:sldId id="265" r:id="rId9"/>
    <p:sldId id="289" r:id="rId10"/>
    <p:sldId id="267" r:id="rId11"/>
    <p:sldId id="301" r:id="rId12"/>
    <p:sldId id="269" r:id="rId13"/>
    <p:sldId id="270" r:id="rId14"/>
    <p:sldId id="260" r:id="rId15"/>
    <p:sldId id="294" r:id="rId16"/>
    <p:sldId id="295" r:id="rId17"/>
    <p:sldId id="296" r:id="rId18"/>
    <p:sldId id="271" r:id="rId19"/>
    <p:sldId id="261" r:id="rId20"/>
    <p:sldId id="274" r:id="rId21"/>
    <p:sldId id="297" r:id="rId22"/>
    <p:sldId id="275" r:id="rId23"/>
    <p:sldId id="276" r:id="rId24"/>
    <p:sldId id="278" r:id="rId25"/>
    <p:sldId id="277" r:id="rId26"/>
    <p:sldId id="298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00"/>
    <a:srgbClr val="0000FF"/>
    <a:srgbClr val="0033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fld id="{2AA76A94-5C69-4295-91CF-6C7673D694EA}" type="datetimeFigureOut">
              <a:rPr lang="en-US"/>
              <a:pPr>
                <a:defRPr/>
              </a:pPr>
              <a:t>1/9/2014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fld id="{BBFFB538-4153-4B7B-929A-58A16A043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943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BBF24A7-41AC-41CB-90A1-0848A2A62CBA}" type="slidenum">
              <a:rPr lang="en-US">
                <a:latin typeface="Times New Roman" pitchFamily="18" charset="0"/>
              </a:rPr>
              <a:pPr/>
              <a:t>1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4A79DED-5342-4799-8A5C-3F4756DA5EF1}" type="slidenum">
              <a:rPr lang="en-US">
                <a:latin typeface="Times New Roman" pitchFamily="18" charset="0"/>
              </a:rPr>
              <a:pPr/>
              <a:t>12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986CBC-E285-4D27-A51C-0D9552A4047C}" type="slidenum">
              <a:rPr lang="en-US">
                <a:latin typeface="Times New Roman" pitchFamily="18" charset="0"/>
              </a:rPr>
              <a:pPr/>
              <a:t>13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52F196D-07C0-4669-9838-20A27F94D648}" type="slidenum">
              <a:rPr lang="en-US">
                <a:latin typeface="Times New Roman" pitchFamily="18" charset="0"/>
              </a:rPr>
              <a:pPr/>
              <a:t>17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E9987C-BAB1-4463-A380-BE16DA9552AE}" type="slidenum">
              <a:rPr lang="en-US">
                <a:latin typeface="Times New Roman" pitchFamily="18" charset="0"/>
              </a:rPr>
              <a:pPr/>
              <a:t>18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1099B5-4403-4605-94FF-CFC9EECAD260}" type="slidenum">
              <a:rPr lang="en-US">
                <a:latin typeface="Times New Roman" pitchFamily="18" charset="0"/>
              </a:rPr>
              <a:pPr/>
              <a:t>19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825653-25E8-42CB-B889-004820EAC73F}" type="slidenum">
              <a:rPr lang="en-US">
                <a:latin typeface="Times New Roman" pitchFamily="18" charset="0"/>
              </a:rPr>
              <a:pPr/>
              <a:t>21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48E35B-0DAA-41C6-ABCE-7343197B0C5A}" type="slidenum">
              <a:rPr lang="en-US">
                <a:latin typeface="Times New Roman" pitchFamily="18" charset="0"/>
              </a:rPr>
              <a:pPr/>
              <a:t>22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6E335F0-C64B-406B-9BF7-9A57252F7C0B}" type="slidenum">
              <a:rPr lang="en-US">
                <a:latin typeface="Times New Roman" pitchFamily="18" charset="0"/>
              </a:rPr>
              <a:pPr/>
              <a:t>23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9D0A16-9B07-4F71-8E32-65BC8A33B006}" type="slidenum">
              <a:rPr lang="en-US">
                <a:latin typeface="Times New Roman" pitchFamily="18" charset="0"/>
              </a:rPr>
              <a:pPr/>
              <a:t>24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A9DC37-0AE8-473B-AB67-53EC6E8758CB}" type="slidenum">
              <a:rPr lang="en-US">
                <a:latin typeface="Times New Roman" pitchFamily="18" charset="0"/>
              </a:rPr>
              <a:pPr/>
              <a:t>2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BB2C2D9-9CBC-44FC-BD90-09C76FDE2639}" type="slidenum">
              <a:rPr lang="en-US">
                <a:latin typeface="Times New Roman" pitchFamily="18" charset="0"/>
              </a:rPr>
              <a:pPr/>
              <a:t>3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519E3D-1835-41C3-9F50-13C4E81B63F1}" type="slidenum">
              <a:rPr lang="en-US">
                <a:latin typeface="Times New Roman" pitchFamily="18" charset="0"/>
              </a:rPr>
              <a:pPr/>
              <a:t>4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2CD319-B8EA-4205-A7D2-7B7B07222D87}" type="slidenum">
              <a:rPr lang="en-US">
                <a:latin typeface="Times New Roman" pitchFamily="18" charset="0"/>
              </a:rPr>
              <a:pPr/>
              <a:t>5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39528C7-9730-472F-B806-6F1B8BDDDB23}" type="slidenum">
              <a:rPr lang="en-US">
                <a:latin typeface="Times New Roman" pitchFamily="18" charset="0"/>
              </a:rPr>
              <a:pPr/>
              <a:t>7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2F1F03-C3BA-411A-9083-F95C0DC49820}" type="slidenum">
              <a:rPr lang="en-US">
                <a:latin typeface="Times New Roman" pitchFamily="18" charset="0"/>
              </a:rPr>
              <a:pPr/>
              <a:t>9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D86946-9A18-4A90-A593-255E17085CAC}" type="slidenum">
              <a:rPr lang="en-US">
                <a:latin typeface="Times New Roman" pitchFamily="18" charset="0"/>
              </a:rPr>
              <a:pPr/>
              <a:t>11</a:t>
            </a:fld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6FCEC-28EC-4379-80F0-419143B85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24346-D8CE-49F1-88A1-EBCD56FFCE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2E28E-1478-4B27-B3E2-B482065467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EF330-0AB4-42AE-AC6E-B91DCE80B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ln w="76200" cmpd="tri"/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6400800"/>
            <a:ext cx="1905000" cy="457200"/>
          </a:xfrm>
        </p:spPr>
        <p:txBody>
          <a:bodyPr anchorCtr="0"/>
          <a:lstStyle>
            <a:lvl1pPr>
              <a:defRPr/>
            </a:lvl1pPr>
          </a:lstStyle>
          <a:p>
            <a:fld id="{FCC4DE27-4EC3-4066-8A5D-9EAD151E6BEE}" type="datetimeFigureOut">
              <a:rPr lang="en-US"/>
              <a:pPr/>
              <a:t>1/9/2014</a:t>
            </a:fld>
            <a:endParaRPr 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505200" y="6400800"/>
            <a:ext cx="2895600" cy="457200"/>
          </a:xfrm>
        </p:spPr>
        <p:txBody>
          <a:bodyPr anchorCtr="0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 anchorCtr="0"/>
          <a:lstStyle>
            <a:lvl1pPr>
              <a:defRPr/>
            </a:lvl1pPr>
          </a:lstStyle>
          <a:p>
            <a:fld id="{98EE28FB-966F-458E-B247-862CF826F042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57351" name="Group 7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57352" name="Picture 8" descr="Expbanna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</p:spPr>
        </p:pic>
        <p:pic>
          <p:nvPicPr>
            <p:cNvPr id="57353" name="Picture 9" descr="EXPHORS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</p:spPr>
        </p:pic>
      </p:grpSp>
      <p:pic>
        <p:nvPicPr>
          <p:cNvPr id="57354" name="Picture 10" descr="EXPHORS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3657600"/>
            <a:ext cx="5715000" cy="952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B33DA8-D4E1-4F93-950A-4FD87E1508ED}" type="datetimeFigureOut">
              <a:rPr lang="en-US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D10413-53E1-4B4F-83BB-7688284B81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A13BE2-5BD2-4A84-8EDB-148987DC35EE}" type="datetimeFigureOut">
              <a:rPr lang="en-US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6B2DD-F32E-432D-AB0F-CF4539B032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C9CD4D-AA02-49E6-893A-FBC6D7081776}" type="datetimeFigureOut">
              <a:rPr lang="en-US"/>
              <a:pPr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20176D-03A0-41C9-9F3E-3EAAE31451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2E5A07-672D-4A60-AA30-75D1A785FB90}" type="datetimeFigureOut">
              <a:rPr lang="en-US"/>
              <a:pPr/>
              <a:t>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32D31-28D8-4C00-9F59-614D2E929E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16D787-5D15-45F7-8E11-64A61DE846C2}" type="datetimeFigureOut">
              <a:rPr lang="en-US"/>
              <a:pPr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C43E10-09D5-4007-B542-1655CC2757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91847C-2111-47D0-BDA8-85064EAD6D5D}" type="datetimeFigureOut">
              <a:rPr lang="en-US"/>
              <a:pPr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C8E24-8E1D-4FA6-B1B6-E8280D74B5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57634-8749-4A74-ABE5-D80CF5596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6EFF93-221F-4B1A-95FF-D0517E983C42}" type="datetimeFigureOut">
              <a:rPr lang="en-US"/>
              <a:pPr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9DCE7-8170-4C1F-8730-583420EF26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E5F200-4C75-413F-ABF6-1359E25ECF8F}" type="datetimeFigureOut">
              <a:rPr lang="en-US"/>
              <a:pPr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EB160-ECC0-43DA-B0C7-187A95A74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A2D51C-0D29-4BC7-85D2-24EBBEEA0F21}" type="datetimeFigureOut">
              <a:rPr lang="en-US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1F339-394B-403E-B31B-7782CA10DB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991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2038" y="381000"/>
            <a:ext cx="5681662" cy="54991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5BB5AA-EC00-4325-8D28-48AE4BD812B6}" type="datetimeFigureOut">
              <a:rPr lang="en-US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5C9EC-D8BF-44B5-BCF2-8FE278DC89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C38A8-5CEE-47F7-94EA-EC40FC7ED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63F81-3EBC-4DBB-92E8-81B588B60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9A413-82BA-4DF4-B7CC-0015B6688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F8C47-4306-4D3C-9B08-0F7022989D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C8CD1-D1B4-4712-9AE4-8F3E67380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DFE21-7B0F-4A96-B13A-C83F0901FA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0B0AA-5B82-4DE0-A76A-18D5373196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pPr>
              <a:defRPr/>
            </a:pPr>
            <a:fld id="{3A71C8C2-407F-4640-A22B-9A23CCC596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Expbanna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invGray">
          <a:xfrm>
            <a:off x="0" y="0"/>
            <a:ext cx="685800" cy="6858000"/>
          </a:xfrm>
          <a:prstGeom prst="rect">
            <a:avLst/>
          </a:prstGeom>
          <a:noFill/>
        </p:spPr>
      </p:pic>
      <p:sp>
        <p:nvSpPr>
          <p:cNvPr id="563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Arial" charset="0"/>
                <a:cs typeface="+mn-cs"/>
              </a:defRPr>
            </a:lvl1pPr>
          </a:lstStyle>
          <a:p>
            <a:fld id="{C750EFBE-44E0-4B20-8390-4309A00D0A88}" type="datetimeFigureOut">
              <a:rPr lang="en-US"/>
              <a:pPr/>
              <a:t>1/9/2014</a:t>
            </a:fld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  <a:latin typeface="Arial" charset="0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Arial" charset="0"/>
                <a:cs typeface="+mn-cs"/>
              </a:defRPr>
            </a:lvl1pPr>
          </a:lstStyle>
          <a:p>
            <a:fld id="{07D844EF-2D90-4EF2-B6AE-F13708D9A46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56327" name="Picture 7" descr="EXPHORSA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066800" y="1574800"/>
            <a:ext cx="7772400" cy="130175"/>
          </a:xfrm>
          <a:prstGeom prst="rect">
            <a:avLst/>
          </a:prstGeom>
          <a:noFill/>
        </p:spPr>
      </p:pic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1766888"/>
            <a:ext cx="7769225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7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upload.wikimedia.org/wikipedia/commons/f/f0/Stanze_Vaticane_-_Raffaello_-_Apparizione_della_croce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Expansion: Good or Bad?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sz="2800" dirty="0" smtClean="0"/>
              <a:t>In your notebooks – write a response to this.</a:t>
            </a:r>
          </a:p>
          <a:p>
            <a:pPr marL="0" indent="0" eaLnBrk="1" hangingPunct="1">
              <a:buNone/>
            </a:pPr>
            <a:endParaRPr lang="en-US" sz="2800" dirty="0"/>
          </a:p>
          <a:p>
            <a:pPr marL="0" indent="0" eaLnBrk="1" hangingPunct="1">
              <a:buNone/>
            </a:pPr>
            <a:r>
              <a:rPr lang="en-US" sz="2800" b="1" dirty="0" smtClean="0">
                <a:solidFill>
                  <a:srgbClr val="0000FF"/>
                </a:solidFill>
              </a:rPr>
              <a:t>What are some problems that an empire or country might have by being stretched out too far?</a:t>
            </a:r>
          </a:p>
          <a:p>
            <a:pPr eaLnBrk="1" hangingPunct="1"/>
            <a:endParaRPr lang="en-US" sz="2800" b="1" dirty="0" smtClean="0">
              <a:solidFill>
                <a:srgbClr val="0000FF"/>
              </a:solidFill>
            </a:endParaRPr>
          </a:p>
        </p:txBody>
      </p:sp>
      <p:pic>
        <p:nvPicPr>
          <p:cNvPr id="1026" name="Picture 2" descr="http://t1.gstatic.com/images?q=tbn:ANd9GcQMuFebK2THIO1tGQ7iCuIhrnu8fdhMKT5qrr9ysqf8wp6JPSVY8PpgBxb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399" y="2971800"/>
            <a:ext cx="1838325" cy="249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90" y="228600"/>
            <a:ext cx="7772400" cy="1143000"/>
          </a:xfrm>
        </p:spPr>
        <p:txBody>
          <a:bodyPr/>
          <a:lstStyle/>
          <a:p>
            <a:r>
              <a:rPr lang="en-US" dirty="0" smtClean="0"/>
              <a:t>Debasement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http://www.sovereignman.com/wp-content/uploads/2012/04/20120416-silver-cont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1"/>
            <a:ext cx="8410128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15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Military Problems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267200" y="1905000"/>
            <a:ext cx="4572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Fewer males to serve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No money to pay military = weak military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Constant threat of invaders on empire’s borders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Weak military, unable to stop border invasions  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Began hiring </a:t>
            </a:r>
            <a:r>
              <a:rPr lang="en-US" sz="2400" b="1" dirty="0" smtClean="0">
                <a:solidFill>
                  <a:srgbClr val="FF0066"/>
                </a:solidFill>
                <a:latin typeface="Arial" charset="0"/>
              </a:rPr>
              <a:t>mercenaries</a:t>
            </a:r>
            <a:r>
              <a:rPr lang="en-US" sz="2400" dirty="0" smtClean="0">
                <a:solidFill>
                  <a:srgbClr val="FF0066"/>
                </a:solidFill>
                <a:latin typeface="Arial" charset="0"/>
              </a:rPr>
              <a:t> </a:t>
            </a:r>
            <a:r>
              <a:rPr lang="en-US" sz="2400" dirty="0" smtClean="0">
                <a:latin typeface="Arial" charset="0"/>
              </a:rPr>
              <a:t>to protect border!!! (Germans hired to protect them from….Germans?)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latin typeface="Arial" charset="0"/>
            </a:endParaRPr>
          </a:p>
        </p:txBody>
      </p:sp>
      <p:pic>
        <p:nvPicPr>
          <p:cNvPr id="16392" name="Picture 8" descr="http://www.dailygalaxy.com/photos/uncategorized/2007/08/28/roman_army.gi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62025" y="1981200"/>
            <a:ext cx="3257550" cy="411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0066"/>
                </a:solidFill>
              </a:rPr>
              <a:t>Diocletian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charset="0"/>
              </a:rPr>
              <a:t>284 CE, Diocletian became emperor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charset="0"/>
              </a:rPr>
              <a:t>Tried reforms (political changes)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charset="0"/>
              </a:rPr>
              <a:t>Set price limits (if a person went beyond limits, put to death) and ordered workers to stay in jobs to death</a:t>
            </a:r>
          </a:p>
        </p:txBody>
      </p:sp>
      <p:pic>
        <p:nvPicPr>
          <p:cNvPr id="17415" name="Picture 7" descr="http://www.reformation.org/diocletian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41400" y="1981200"/>
            <a:ext cx="3098800" cy="411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Dividing the Empire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39624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Diocletian felt that the only way to save the empire was to divide it in half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FF0066"/>
                </a:solidFill>
                <a:latin typeface="Arial" charset="0"/>
              </a:rPr>
              <a:t>Created two empires:  Western and Eastern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Western Empire: Europe/ North Africa and city of Rome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Eastern Empire: Turkey/ Asia and city of Byzantium</a:t>
            </a:r>
          </a:p>
        </p:txBody>
      </p:sp>
      <p:pic>
        <p:nvPicPr>
          <p:cNvPr id="7175" name="Picture 7" descr="http://rome.mrdonn.org/empero3.gi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96913" y="1981200"/>
            <a:ext cx="3787775" cy="411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66917" name="Picture 5" descr="diocletian%27sro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0"/>
            <a:ext cx="7924800" cy="5943600"/>
          </a:xfrm>
          <a:prstGeom prst="rect">
            <a:avLst/>
          </a:prstGeom>
          <a:noFill/>
        </p:spPr>
      </p:pic>
      <p:sp>
        <p:nvSpPr>
          <p:cNvPr id="166918" name="WordArt 6"/>
          <p:cNvSpPr>
            <a:spLocks noChangeArrowheads="1" noChangeShapeType="1" noTextEdit="1"/>
          </p:cNvSpPr>
          <p:nvPr/>
        </p:nvSpPr>
        <p:spPr bwMode="auto">
          <a:xfrm>
            <a:off x="5943600" y="5410200"/>
            <a:ext cx="2457450" cy="8747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Wealthy Side</a:t>
            </a:r>
          </a:p>
        </p:txBody>
      </p:sp>
      <p:sp>
        <p:nvSpPr>
          <p:cNvPr id="166919" name="WordArt 7"/>
          <p:cNvSpPr>
            <a:spLocks noChangeArrowheads="1" noChangeShapeType="1" noTextEdit="1"/>
          </p:cNvSpPr>
          <p:nvPr/>
        </p:nvSpPr>
        <p:spPr bwMode="auto">
          <a:xfrm>
            <a:off x="1524000" y="4876800"/>
            <a:ext cx="1781175" cy="8747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Poor Side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FF0066"/>
                </a:solidFill>
                <a:latin typeface="Arial" charset="0"/>
              </a:rPr>
              <a:t>Tetrarchy</a:t>
            </a:r>
            <a:r>
              <a:rPr lang="en-US" sz="4000" dirty="0" smtClean="0">
                <a:latin typeface="Arial" charset="0"/>
              </a:rPr>
              <a:t/>
            </a:r>
            <a:br>
              <a:rPr lang="en-US" sz="4000" dirty="0" smtClean="0">
                <a:latin typeface="Arial" charset="0"/>
              </a:rPr>
            </a:br>
            <a:r>
              <a:rPr lang="en-US" sz="4000" dirty="0" smtClean="0">
                <a:latin typeface="Arial" charset="0"/>
              </a:rPr>
              <a:t>(Rule of the Four)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Arial" charset="0"/>
              </a:rPr>
              <a:t>Two emperors</a:t>
            </a:r>
            <a:r>
              <a:rPr lang="en-US" dirty="0" smtClean="0">
                <a:latin typeface="Arial" charset="0"/>
              </a:rPr>
              <a:t>, emperor in charge of Rome was senior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Arial" charset="0"/>
              </a:rPr>
              <a:t>Two </a:t>
            </a:r>
            <a:r>
              <a:rPr lang="en-US" dirty="0" err="1" smtClean="0">
                <a:solidFill>
                  <a:srgbClr val="0000FF"/>
                </a:solidFill>
                <a:latin typeface="Arial" charset="0"/>
              </a:rPr>
              <a:t>caesars</a:t>
            </a:r>
            <a:r>
              <a:rPr lang="en-US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acting as “vice-president”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charset="0"/>
              </a:rPr>
              <a:t>Purpose – </a:t>
            </a:r>
            <a:r>
              <a:rPr lang="en-US" dirty="0" smtClean="0">
                <a:solidFill>
                  <a:srgbClr val="0000FF"/>
                </a:solidFill>
                <a:latin typeface="Arial" charset="0"/>
              </a:rPr>
              <a:t>create an heir to step in when emperor dies.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charset="0"/>
              </a:rPr>
              <a:t>Result – created a person who assassinated the emperor – CIVIL WAR</a:t>
            </a:r>
          </a:p>
          <a:p>
            <a:pPr>
              <a:lnSpc>
                <a:spcPct val="90000"/>
              </a:lnSpc>
            </a:pPr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Rise of </a:t>
            </a:r>
            <a:r>
              <a:rPr lang="en-US" dirty="0" smtClean="0">
                <a:solidFill>
                  <a:srgbClr val="FF0066"/>
                </a:solidFill>
              </a:rPr>
              <a:t>Constantine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44196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In civil war over rule of Emperor. 312 AD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Losing – but had a vision of a cross and a message “In this sign you will conquer”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Allows Christians to fight for him – offers them political protection and end of persecution.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Constantine wins.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Unifies both halves under himself.</a:t>
            </a:r>
          </a:p>
        </p:txBody>
      </p:sp>
      <p:pic>
        <p:nvPicPr>
          <p:cNvPr id="168965" name="Picture 5" descr="File:Stanze Vaticane - Raffaello - Apparizione della croce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2057400"/>
            <a:ext cx="3571875" cy="3484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5501148" y="914400"/>
            <a:ext cx="3657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FF"/>
                </a:solidFill>
              </a:rPr>
              <a:t>Constantinople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3124200"/>
            <a:ext cx="7696200" cy="4114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" charset="0"/>
              </a:rPr>
              <a:t>Rome continued to decline</a:t>
            </a:r>
          </a:p>
          <a:p>
            <a:pPr eaLnBrk="1" hangingPunct="1"/>
            <a:r>
              <a:rPr lang="en-US" sz="2800" dirty="0" smtClean="0">
                <a:latin typeface="Arial" charset="0"/>
              </a:rPr>
              <a:t>Constantine moved the capital from Rome to city of </a:t>
            </a:r>
            <a:r>
              <a:rPr lang="en-US" sz="2800" dirty="0" smtClean="0">
                <a:solidFill>
                  <a:srgbClr val="FF0066"/>
                </a:solidFill>
                <a:latin typeface="Arial" charset="0"/>
              </a:rPr>
              <a:t>Byzantium</a:t>
            </a:r>
          </a:p>
          <a:p>
            <a:pPr eaLnBrk="1" hangingPunct="1"/>
            <a:r>
              <a:rPr lang="en-US" sz="2800" dirty="0" smtClean="0">
                <a:latin typeface="Arial" charset="0"/>
              </a:rPr>
              <a:t>City name changed to Constantinople (today is Istanbul)</a:t>
            </a:r>
          </a:p>
        </p:txBody>
      </p:sp>
      <p:pic>
        <p:nvPicPr>
          <p:cNvPr id="18439" name="Picture 7" descr="http://www.reformation.org/rome-and-constantinople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" y="457200"/>
            <a:ext cx="5185038" cy="22987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Constantine &amp; Christianity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676400"/>
            <a:ext cx="4343400" cy="4648200"/>
          </a:xfrm>
        </p:spPr>
        <p:txBody>
          <a:bodyPr/>
          <a:lstStyle/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>
                <a:latin typeface="Arial" charset="0"/>
              </a:rPr>
              <a:t>First Christian emperor</a:t>
            </a:r>
          </a:p>
          <a:p>
            <a:pPr eaLnBrk="1" hangingPunct="1"/>
            <a:r>
              <a:rPr lang="en-US" sz="2400" dirty="0" smtClean="0">
                <a:solidFill>
                  <a:srgbClr val="FF0066"/>
                </a:solidFill>
                <a:latin typeface="Arial" charset="0"/>
              </a:rPr>
              <a:t>Edict of Milan </a:t>
            </a:r>
            <a:r>
              <a:rPr lang="en-US" sz="2400" dirty="0" smtClean="0">
                <a:latin typeface="Arial" charset="0"/>
              </a:rPr>
              <a:t>– 313 – ended religious persecution (Christianity will become official religion of Rome in 380)</a:t>
            </a:r>
          </a:p>
          <a:p>
            <a:pPr eaLnBrk="1" hangingPunct="1"/>
            <a:r>
              <a:rPr lang="en-US" sz="2400" dirty="0" smtClean="0">
                <a:latin typeface="Arial" charset="0"/>
              </a:rPr>
              <a:t>Christianity will undermine Pagan Emperor Cult – loyalty no longer to emperor.</a:t>
            </a:r>
          </a:p>
        </p:txBody>
      </p:sp>
      <p:pic>
        <p:nvPicPr>
          <p:cNvPr id="8199" name="Picture 7" descr="http://www.usask.ca/antiquities/Collection/Constantine_1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65225" y="1981200"/>
            <a:ext cx="2849563" cy="411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4648200" cy="1143000"/>
          </a:xfrm>
        </p:spPr>
        <p:txBody>
          <a:bodyPr/>
          <a:lstStyle/>
          <a:p>
            <a:pPr eaLnBrk="1" hangingPunct="1"/>
            <a:r>
              <a:rPr lang="en-US" smtClean="0"/>
              <a:t>Rome invaded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0" y="3200400"/>
            <a:ext cx="4876800" cy="41148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Arial" charset="0"/>
              </a:rPr>
              <a:t>Western Empire unable to hold off German tribes on its borders</a:t>
            </a:r>
          </a:p>
          <a:p>
            <a:pPr eaLnBrk="1" hangingPunct="1"/>
            <a:r>
              <a:rPr lang="en-US" sz="2400" dirty="0" smtClean="0">
                <a:solidFill>
                  <a:srgbClr val="FF0066"/>
                </a:solidFill>
                <a:latin typeface="Arial" charset="0"/>
              </a:rPr>
              <a:t>Huns</a:t>
            </a:r>
            <a:r>
              <a:rPr lang="en-US" sz="2400" dirty="0" smtClean="0">
                <a:latin typeface="Arial" charset="0"/>
              </a:rPr>
              <a:t>, </a:t>
            </a:r>
            <a:r>
              <a:rPr lang="en-US" sz="2400" dirty="0" err="1" smtClean="0">
                <a:latin typeface="Arial" charset="0"/>
              </a:rPr>
              <a:t>Ostrogoths</a:t>
            </a:r>
            <a:r>
              <a:rPr lang="en-US" sz="2400" dirty="0" smtClean="0">
                <a:latin typeface="Arial" charset="0"/>
              </a:rPr>
              <a:t>, Visigoths, Franks, Vandals, Saxons</a:t>
            </a:r>
          </a:p>
          <a:p>
            <a:pPr eaLnBrk="1" hangingPunct="1"/>
            <a:r>
              <a:rPr lang="en-US" sz="2400" dirty="0" smtClean="0">
                <a:latin typeface="Arial" charset="0"/>
              </a:rPr>
              <a:t>German tribes wanted warmer area, Roman riches, and to flee the Huns</a:t>
            </a:r>
          </a:p>
          <a:p>
            <a:pPr eaLnBrk="1" hangingPunct="1">
              <a:buFontTx/>
              <a:buNone/>
            </a:pPr>
            <a:endParaRPr lang="en-US" sz="2400" dirty="0" smtClean="0">
              <a:latin typeface="Arial" charset="0"/>
            </a:endParaRPr>
          </a:p>
        </p:txBody>
      </p:sp>
      <p:pic>
        <p:nvPicPr>
          <p:cNvPr id="21511" name="Picture 7" descr="http://www.genreonline.net/Genre_files/Barbarians%20024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29200" y="152400"/>
            <a:ext cx="3810000" cy="2865438"/>
          </a:xfrm>
        </p:spPr>
      </p:pic>
      <p:pic>
        <p:nvPicPr>
          <p:cNvPr id="44037" name="Picture 5" descr="barbarianinvas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2362200"/>
            <a:ext cx="2744788" cy="411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2"/>
          <p:cNvSpPr txBox="1">
            <a:spLocks noChangeArrowheads="1"/>
          </p:cNvSpPr>
          <p:nvPr/>
        </p:nvSpPr>
        <p:spPr bwMode="auto">
          <a:xfrm>
            <a:off x="1981200" y="1219200"/>
            <a:ext cx="53340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>
                <a:solidFill>
                  <a:srgbClr val="33CC33"/>
                </a:solidFill>
                <a:latin typeface="Arial" charset="0"/>
              </a:rPr>
              <a:t/>
            </a:r>
            <a:br>
              <a:rPr lang="en-US" sz="5400" b="1">
                <a:solidFill>
                  <a:srgbClr val="33CC33"/>
                </a:solidFill>
                <a:latin typeface="Arial" charset="0"/>
              </a:rPr>
            </a:br>
            <a:endParaRPr lang="en-US" sz="5400" b="1">
              <a:solidFill>
                <a:srgbClr val="33CC33"/>
              </a:solidFill>
              <a:latin typeface="Arial" charset="0"/>
            </a:endParaRPr>
          </a:p>
        </p:txBody>
      </p:sp>
      <p:sp>
        <p:nvSpPr>
          <p:cNvPr id="1536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b="1" smtClean="0">
                <a:solidFill>
                  <a:schemeClr val="tx1"/>
                </a:solidFill>
                <a:latin typeface="Arial" charset="0"/>
              </a:rPr>
              <a:t>The Fall of the Roman Empire</a:t>
            </a:r>
          </a:p>
        </p:txBody>
      </p:sp>
      <p:pic>
        <p:nvPicPr>
          <p:cNvPr id="15363" name="Picture 7" descr="http://history.berkeley.edu/faculty/Norena/H106B/ppau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133600"/>
            <a:ext cx="2133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69989" name="Picture 5" descr="Invasions_of_the_Roman_Empire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0"/>
            <a:ext cx="8105775" cy="567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Visigoths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Arial" charset="0"/>
              </a:rPr>
              <a:t>Rome agreed to allow the Visigoths to live inside of Roman boundaries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Arial" charset="0"/>
              </a:rPr>
              <a:t>Romans treated Visigoths badly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Arial" charset="0"/>
              </a:rPr>
              <a:t>Visigoths rebelled and defeated the Romans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Arial" charset="0"/>
              </a:rPr>
              <a:t>Visigoth leader, Alaric, captured Rome in 410 CE</a:t>
            </a:r>
          </a:p>
          <a:p>
            <a:pPr eaLnBrk="1" hangingPunct="1">
              <a:lnSpc>
                <a:spcPct val="90000"/>
              </a:lnSpc>
            </a:pPr>
            <a:endParaRPr lang="en-US" sz="2400" smtClean="0">
              <a:latin typeface="Arial" charset="0"/>
            </a:endParaRPr>
          </a:p>
        </p:txBody>
      </p:sp>
      <p:pic>
        <p:nvPicPr>
          <p:cNvPr id="22535" name="Picture 7" descr="http://www.bbc.co.uk/history/ancient/romans/images/enemiesrome_gallery_1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" y="2133600"/>
            <a:ext cx="3810000" cy="3810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Vandals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91000" y="1981200"/>
            <a:ext cx="4267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Vandals followed Visigoths and spent 12 days stripping Rome of valuables (modern word </a:t>
            </a:r>
            <a:r>
              <a:rPr lang="en-US" sz="2400" dirty="0" smtClean="0">
                <a:solidFill>
                  <a:srgbClr val="0000FF"/>
                </a:solidFill>
                <a:latin typeface="Arial" charset="0"/>
              </a:rPr>
              <a:t>vandalism</a:t>
            </a:r>
            <a:r>
              <a:rPr lang="en-US" sz="2400" dirty="0" smtClean="0">
                <a:latin typeface="Arial" charset="0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Many more German invaders followed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Finally, a German general named Odoacer defeated the western emperor Romulus </a:t>
            </a:r>
            <a:r>
              <a:rPr lang="en-US" sz="2400" dirty="0" err="1" smtClean="0">
                <a:latin typeface="Arial" charset="0"/>
              </a:rPr>
              <a:t>Augustulus</a:t>
            </a:r>
            <a:r>
              <a:rPr lang="en-US" sz="2400" dirty="0" smtClean="0">
                <a:latin typeface="Arial" charset="0"/>
              </a:rPr>
              <a:t> (14 years old, little Augustus)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latin typeface="Arial" charset="0"/>
            </a:endParaRPr>
          </a:p>
        </p:txBody>
      </p:sp>
      <p:pic>
        <p:nvPicPr>
          <p:cNvPr id="23559" name="Picture 7" descr="http://content.answers.com/main/content/wp/en-commons/thumb/9/99/250px-Vandalen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38200" y="1981200"/>
            <a:ext cx="3273425" cy="411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The Final Fall for </a:t>
            </a:r>
            <a:br>
              <a:rPr lang="en-US" sz="4000" dirty="0" smtClean="0"/>
            </a:br>
            <a:r>
              <a:rPr lang="en-US" sz="4000" dirty="0" smtClean="0"/>
              <a:t>Western Roman Empire</a:t>
            </a:r>
          </a:p>
        </p:txBody>
      </p:sp>
      <p:sp>
        <p:nvSpPr>
          <p:cNvPr id="5017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352800" y="1981200"/>
            <a:ext cx="5105400" cy="4572000"/>
          </a:xfrm>
        </p:spPr>
        <p:txBody>
          <a:bodyPr/>
          <a:lstStyle/>
          <a:p>
            <a:pPr eaLnBrk="1" hangingPunct="1"/>
            <a:r>
              <a:rPr lang="en-US" sz="2400" dirty="0" err="1" smtClean="0">
                <a:latin typeface="Arial" charset="0"/>
              </a:rPr>
              <a:t>Augustulus</a:t>
            </a:r>
            <a:r>
              <a:rPr lang="en-US" sz="2400" dirty="0" smtClean="0">
                <a:latin typeface="Arial" charset="0"/>
              </a:rPr>
              <a:t> was defeated in 476 CE</a:t>
            </a:r>
          </a:p>
          <a:p>
            <a:pPr eaLnBrk="1" hangingPunct="1"/>
            <a:r>
              <a:rPr lang="en-US" sz="2400" dirty="0" smtClean="0">
                <a:latin typeface="Arial" charset="0"/>
              </a:rPr>
              <a:t>For this reason, this date is given as the fall of the Western Roman Empire</a:t>
            </a:r>
          </a:p>
          <a:p>
            <a:pPr eaLnBrk="1" hangingPunct="1"/>
            <a:r>
              <a:rPr lang="en-US" sz="2400" dirty="0" smtClean="0">
                <a:latin typeface="Arial" charset="0"/>
              </a:rPr>
              <a:t>Western Empire was divided into many kingdoms that adopted many of the customs of Rome</a:t>
            </a:r>
          </a:p>
          <a:p>
            <a:pPr eaLnBrk="1" hangingPunct="1"/>
            <a:r>
              <a:rPr lang="en-US" sz="2400" dirty="0" smtClean="0">
                <a:latin typeface="Arial" charset="0"/>
              </a:rPr>
              <a:t>Enters a “</a:t>
            </a:r>
            <a:r>
              <a:rPr lang="en-US" sz="2400" dirty="0" smtClean="0">
                <a:solidFill>
                  <a:srgbClr val="0000FF"/>
                </a:solidFill>
                <a:latin typeface="Arial" charset="0"/>
              </a:rPr>
              <a:t>Dark Age</a:t>
            </a:r>
            <a:r>
              <a:rPr lang="en-US" sz="2400" dirty="0" smtClean="0">
                <a:latin typeface="Arial" charset="0"/>
              </a:rPr>
              <a:t>” in Western Europe</a:t>
            </a:r>
          </a:p>
        </p:txBody>
      </p:sp>
      <p:pic>
        <p:nvPicPr>
          <p:cNvPr id="50179" name="Picture 7" descr="http://img.tfd.com/wn/C2/6A0F6-odoacer.gi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90575" y="1981200"/>
            <a:ext cx="1571625" cy="1905000"/>
          </a:xfrm>
        </p:spPr>
      </p:pic>
      <p:pic>
        <p:nvPicPr>
          <p:cNvPr id="50180" name="Picture 9" descr="http://www.malaspina.com/jpg/romulu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4038600"/>
            <a:ext cx="23907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00FF"/>
                </a:solidFill>
              </a:rPr>
              <a:t>Eastern Roman Empire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charset="0"/>
              </a:rPr>
              <a:t>Although the Western Empire fell in 476 CE, the Eastern Roman Empire continued to prosper for 1,000 more years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charset="0"/>
              </a:rPr>
              <a:t>Became known as the </a:t>
            </a:r>
            <a:r>
              <a:rPr lang="en-US" sz="2800" dirty="0" smtClean="0">
                <a:solidFill>
                  <a:srgbClr val="0000FF"/>
                </a:solidFill>
                <a:latin typeface="Arial" charset="0"/>
              </a:rPr>
              <a:t>Byzantine Empire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24583" name="Picture 7" descr="http://twinningroadtransport.ubak.gov.tr/assets/images/chora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" y="2862263"/>
            <a:ext cx="3810000" cy="26574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Summation of Collapse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Poor Government</a:t>
            </a:r>
          </a:p>
          <a:p>
            <a:r>
              <a:rPr lang="en-US" dirty="0" smtClean="0"/>
              <a:t>No control over military</a:t>
            </a:r>
          </a:p>
          <a:p>
            <a:r>
              <a:rPr lang="en-US" dirty="0" smtClean="0"/>
              <a:t>Economic collapse</a:t>
            </a:r>
          </a:p>
          <a:p>
            <a:r>
              <a:rPr lang="en-US" dirty="0" smtClean="0"/>
              <a:t>Foreign Invasion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Roman Empire at its Height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943600" y="1981200"/>
            <a:ext cx="2514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The Roman Empire became huge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It covered most of Europe, North Africa, and some of Asia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Too few soldiers to protect borders</a:t>
            </a:r>
          </a:p>
        </p:txBody>
      </p:sp>
      <p:pic>
        <p:nvPicPr>
          <p:cNvPr id="17413" name="Picture 5" descr="romempi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752600"/>
            <a:ext cx="5219700" cy="4502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The Decline Begins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038600" y="1600200"/>
            <a:ext cx="5105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 Black" pitchFamily="34" charset="0"/>
              </a:rPr>
              <a:t>180 CE Marcus Aurelius (last of good emperors) died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 Black" pitchFamily="34" charset="0"/>
              </a:rPr>
              <a:t>His son, </a:t>
            </a:r>
            <a:r>
              <a:rPr lang="en-US" sz="2400" dirty="0" smtClean="0">
                <a:solidFill>
                  <a:srgbClr val="0000FF"/>
                </a:solidFill>
                <a:latin typeface="Arial Black" pitchFamily="34" charset="0"/>
              </a:rPr>
              <a:t>Commodus</a:t>
            </a:r>
            <a:r>
              <a:rPr lang="en-US" sz="2400" dirty="0" smtClean="0">
                <a:latin typeface="Arial Black" pitchFamily="34" charset="0"/>
              </a:rPr>
              <a:t>, took control of Rome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 Black" pitchFamily="34" charset="0"/>
              </a:rPr>
              <a:t>Commodus was a poor leader (dressed like Hercules clubbing people to death) , killed by his bodyguard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 Black" pitchFamily="34" charset="0"/>
              </a:rPr>
              <a:t>Time of disarray follows – Military Generals marching on Rome claiming they were Emperor</a:t>
            </a:r>
          </a:p>
        </p:txBody>
      </p:sp>
      <p:pic>
        <p:nvPicPr>
          <p:cNvPr id="9223" name="Picture 7" descr="http://www.altix.cz/wwwdeti/tomas2/commodus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36688" y="1828800"/>
            <a:ext cx="2068512" cy="3276600"/>
          </a:xfrm>
        </p:spPr>
      </p:pic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838200" y="5105400"/>
            <a:ext cx="32004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Commodus from the </a:t>
            </a:r>
          </a:p>
          <a:p>
            <a:pPr algn="ctr"/>
            <a:r>
              <a:rPr lang="en-US"/>
              <a:t>movie Gladiator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Political Problems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733800" y="1943100"/>
            <a:ext cx="4953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charset="0"/>
              </a:rPr>
              <a:t>Poor leaders weakened the government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charset="0"/>
              </a:rPr>
              <a:t>Frequent fights for power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charset="0"/>
              </a:rPr>
              <a:t>Many officials took bribes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charset="0"/>
              </a:rPr>
              <a:t>Talented people chose not to serve due to dangers of government life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latin typeface="Arial" charset="0"/>
            </a:endParaRPr>
          </a:p>
        </p:txBody>
      </p:sp>
      <p:pic>
        <p:nvPicPr>
          <p:cNvPr id="5122" name="Picture 2" descr="http://t2.gstatic.com/images?q=tbn:ANd9GcS9jtpTsBFUqndfxfmDiFiZ6NgJGJOzexe4idpcFg3YL_YXQM-B2gWN4na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87" y="2133600"/>
            <a:ext cx="2227404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img.docstoccdn.com/thumb/orig/3721645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8458200" cy="653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91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35052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Social </a:t>
            </a:r>
            <a:br>
              <a:rPr lang="en-US" sz="4000" smtClean="0"/>
            </a:br>
            <a:r>
              <a:rPr lang="en-US" sz="4000" smtClean="0"/>
              <a:t>Problems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body" sz="half" idx="2"/>
          </p:nvPr>
        </p:nvSpPr>
        <p:spPr>
          <a:xfrm>
            <a:off x="762000" y="2133600"/>
            <a:ext cx="7391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Taxes were too great, many rich people stopped paying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Large number of people enslaved – worked on huge </a:t>
            </a:r>
            <a:r>
              <a:rPr lang="en-US" sz="2400" b="1" dirty="0" err="1" smtClean="0">
                <a:solidFill>
                  <a:srgbClr val="FF0000"/>
                </a:solidFill>
                <a:latin typeface="Arial" charset="0"/>
              </a:rPr>
              <a:t>latifundia</a:t>
            </a:r>
            <a:r>
              <a:rPr lang="en-US" sz="24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2400" dirty="0" smtClean="0">
                <a:latin typeface="Arial" charset="0"/>
              </a:rPr>
              <a:t>(small farmers out of work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Plague (disease) spread throughout Rome, killing 1 in 10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</a:rPr>
              <a:t>People stopped having as many children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latin typeface="Arial" charset="0"/>
            </a:endParaRPr>
          </a:p>
        </p:txBody>
      </p:sp>
      <p:pic>
        <p:nvPicPr>
          <p:cNvPr id="12300" name="Picture 1036" descr="http://www.sbceo.k12.ca.us/~vms/carlton/romemining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800600" y="381000"/>
            <a:ext cx="3810000" cy="14589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Coffins were rare, most were buried in mass graves!</a:t>
            </a:r>
          </a:p>
        </p:txBody>
      </p:sp>
      <p:pic>
        <p:nvPicPr>
          <p:cNvPr id="76803" name="Picture 3" descr="plague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1905000"/>
            <a:ext cx="4682067" cy="2633663"/>
          </a:xfrm>
          <a:prstGeom prst="rect">
            <a:avLst/>
          </a:prstGeom>
          <a:noFill/>
        </p:spPr>
      </p:pic>
      <p:pic>
        <p:nvPicPr>
          <p:cNvPr id="6146" name="Picture 2" descr="http://www.culture24.org.uk/asset_arena/8/15/1518/v0_mast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657600"/>
            <a:ext cx="3662039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Economic Problems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981200"/>
            <a:ext cx="4495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Arial" charset="0"/>
              </a:rPr>
              <a:t>Farmers lost land, unable to grow and sell crops, out of work (and famine)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Arial" charset="0"/>
              </a:rPr>
              <a:t>People bought fewer goods, shops closed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dirty="0" smtClean="0">
                <a:solidFill>
                  <a:srgbClr val="FF0000"/>
                </a:solidFill>
                <a:latin typeface="Arial" charset="0"/>
              </a:rPr>
              <a:t>Inflation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2000" dirty="0" smtClean="0">
                <a:latin typeface="Arial" charset="0"/>
              </a:rPr>
              <a:t>occurred: Rapidly rising prices. Money lost value because fewer taxes paid.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Arial" charset="0"/>
              </a:rPr>
              <a:t>Coins lost value: Less gold put in, people found out (caused inflation) = </a:t>
            </a:r>
            <a:r>
              <a:rPr lang="en-US" sz="2000" b="1" dirty="0" smtClean="0">
                <a:solidFill>
                  <a:srgbClr val="FF0000"/>
                </a:solidFill>
                <a:latin typeface="Arial" charset="0"/>
              </a:rPr>
              <a:t>Debasement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2000" dirty="0" smtClean="0">
                <a:latin typeface="Arial" charset="0"/>
              </a:rPr>
              <a:t>of Coins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Arial" charset="0"/>
              </a:rPr>
              <a:t>Bartering grew: sell goods without using money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Arial" charset="0"/>
              </a:rPr>
              <a:t>No taxes, no money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latin typeface="Arial" charset="0"/>
            </a:endParaRPr>
          </a:p>
        </p:txBody>
      </p:sp>
      <p:pic>
        <p:nvPicPr>
          <p:cNvPr id="14344" name="Picture 8" descr="http://www.romancoinsonline.com/images/Select%20Uncleaned%20Roman%20Coins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69963" y="1981200"/>
            <a:ext cx="3240087" cy="411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xpedition">
  <a:themeElements>
    <a:clrScheme name="Expedition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993300"/>
      </a:hlink>
      <a:folHlink>
        <a:srgbClr val="666600"/>
      </a:folHlink>
    </a:clrScheme>
    <a:fontScheme name="Expeditio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xpedition 1">
        <a:dk1>
          <a:srgbClr val="000000"/>
        </a:dk1>
        <a:lt1>
          <a:srgbClr val="A7947B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8488AC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777B9B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2649</TotalTime>
  <Words>811</Words>
  <Application>Microsoft Office PowerPoint</Application>
  <PresentationFormat>On-screen Show (4:3)</PresentationFormat>
  <Paragraphs>120</Paragraphs>
  <Slides>25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Default Design</vt:lpstr>
      <vt:lpstr>Expedition</vt:lpstr>
      <vt:lpstr>Expansion: Good or Bad?</vt:lpstr>
      <vt:lpstr>The Fall of the Roman Empire</vt:lpstr>
      <vt:lpstr>The Roman Empire at its Height</vt:lpstr>
      <vt:lpstr>The Decline Begins</vt:lpstr>
      <vt:lpstr>Political Problems</vt:lpstr>
      <vt:lpstr>PowerPoint Presentation</vt:lpstr>
      <vt:lpstr>Social  Problems</vt:lpstr>
      <vt:lpstr>Coffins were rare, most were buried in mass graves!</vt:lpstr>
      <vt:lpstr>Economic Problems</vt:lpstr>
      <vt:lpstr>Debasement</vt:lpstr>
      <vt:lpstr>Military Problems</vt:lpstr>
      <vt:lpstr>Diocletian</vt:lpstr>
      <vt:lpstr>Dividing the Empire</vt:lpstr>
      <vt:lpstr>PowerPoint Presentation</vt:lpstr>
      <vt:lpstr>Tetrarchy (Rule of the Four)</vt:lpstr>
      <vt:lpstr>Rise of Constantine</vt:lpstr>
      <vt:lpstr>Constantinople</vt:lpstr>
      <vt:lpstr>Constantine &amp; Christianity</vt:lpstr>
      <vt:lpstr>Rome invaded</vt:lpstr>
      <vt:lpstr>PowerPoint Presentation</vt:lpstr>
      <vt:lpstr>Visigoths</vt:lpstr>
      <vt:lpstr>Vandals</vt:lpstr>
      <vt:lpstr>The Final Fall for  Western Roman Empire</vt:lpstr>
      <vt:lpstr>Eastern Roman Empire</vt:lpstr>
      <vt:lpstr>Summation of Collapse</vt:lpstr>
    </vt:vector>
  </TitlesOfParts>
  <Company>New Albany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Fall of the Roman Empire</dc:title>
  <dc:creator>Terry Kellenberger</dc:creator>
  <cp:lastModifiedBy>Windows User</cp:lastModifiedBy>
  <cp:revision>17</cp:revision>
  <dcterms:created xsi:type="dcterms:W3CDTF">2008-01-26T14:33:07Z</dcterms:created>
  <dcterms:modified xsi:type="dcterms:W3CDTF">2014-01-09T16:30:28Z</dcterms:modified>
</cp:coreProperties>
</file>